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vimeo.com/6427296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asystairz.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ichard@lwiassoc.com" TargetMode="External"/><Relationship Id="rId2" Type="http://schemas.openxmlformats.org/officeDocument/2006/relationships/hyperlink" Target="http://www.easystairz.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3339" y="0"/>
            <a:ext cx="2540000" cy="1415772"/>
          </a:xfrm>
          <a:prstGeom prst="rect">
            <a:avLst/>
          </a:prstGeom>
          <a:noFill/>
        </p:spPr>
        <p:txBody>
          <a:bodyPr wrap="square" rtlCol="0">
            <a:spAutoFit/>
          </a:bodyPr>
          <a:lstStyle/>
          <a:p>
            <a:r>
              <a:rPr lang="en-US" sz="4300" dirty="0">
                <a:effectLst>
                  <a:outerShdw blurRad="38100" dist="38100" dir="2700000" algn="tl">
                    <a:srgbClr val="000000">
                      <a:alpha val="43137"/>
                    </a:srgbClr>
                  </a:outerShdw>
                </a:effectLst>
                <a:latin typeface="+mj-lt"/>
              </a:rPr>
              <a:t>Easy Stairz </a:t>
            </a:r>
          </a:p>
        </p:txBody>
      </p:sp>
      <p:sp>
        <p:nvSpPr>
          <p:cNvPr id="7" name="TextBox 6"/>
          <p:cNvSpPr txBox="1"/>
          <p:nvPr/>
        </p:nvSpPr>
        <p:spPr>
          <a:xfrm>
            <a:off x="0" y="0"/>
            <a:ext cx="3023118" cy="4616648"/>
          </a:xfrm>
          <a:prstGeom prst="rect">
            <a:avLst/>
          </a:prstGeom>
          <a:solidFill>
            <a:schemeClr val="tx1"/>
          </a:solidFill>
        </p:spPr>
        <p:txBody>
          <a:bodyPr wrap="square" rtlCol="0">
            <a:spAutoFit/>
          </a:bodyPr>
          <a:lstStyle/>
          <a:p>
            <a:pPr algn="ctr"/>
            <a:r>
              <a:rPr lang="en-US" sz="1400" b="1" dirty="0">
                <a:solidFill>
                  <a:schemeClr val="bg1"/>
                </a:solidFill>
              </a:rPr>
              <a:t>Easy Stairz is an inexpensive solution </a:t>
            </a:r>
          </a:p>
          <a:p>
            <a:pPr algn="ctr"/>
            <a:r>
              <a:rPr lang="en-US" sz="1400" b="1" dirty="0">
                <a:solidFill>
                  <a:schemeClr val="bg1"/>
                </a:solidFill>
              </a:rPr>
              <a:t>for Vulnerable People who need to be able to navigate UP and DOWN stairs in their home </a:t>
            </a:r>
          </a:p>
          <a:p>
            <a:pPr algn="ctr"/>
            <a:endParaRPr lang="en-US" sz="1400" b="1" dirty="0">
              <a:solidFill>
                <a:schemeClr val="bg1"/>
              </a:solidFill>
            </a:endParaRPr>
          </a:p>
          <a:p>
            <a:pPr algn="ctr"/>
            <a:r>
              <a:rPr lang="en-US" sz="1400" b="1" dirty="0">
                <a:solidFill>
                  <a:schemeClr val="bg1"/>
                </a:solidFill>
              </a:rPr>
              <a:t>This sophisticated and highly helpful </a:t>
            </a:r>
          </a:p>
          <a:p>
            <a:pPr algn="ctr"/>
            <a:r>
              <a:rPr lang="en-US" sz="1400" b="1" dirty="0">
                <a:solidFill>
                  <a:schemeClr val="bg1"/>
                </a:solidFill>
              </a:rPr>
              <a:t>mechanism simply rests upon your handrail, gliding from stair to stair while offering you great support. </a:t>
            </a:r>
          </a:p>
          <a:p>
            <a:pPr algn="ctr"/>
            <a:endParaRPr lang="en-US" sz="1400" b="1" dirty="0">
              <a:solidFill>
                <a:schemeClr val="bg1"/>
              </a:solidFill>
            </a:endParaRPr>
          </a:p>
          <a:p>
            <a:pPr algn="ctr"/>
            <a:r>
              <a:rPr lang="en-US" sz="1400" b="1" dirty="0">
                <a:solidFill>
                  <a:schemeClr val="bg1"/>
                </a:solidFill>
              </a:rPr>
              <a:t>Easy Stairz offers a reliable and cost-effective mechanism that allows a Vulnerable person the ability to descend safely from an Elevator Building during a fire.  </a:t>
            </a:r>
          </a:p>
          <a:p>
            <a:pPr algn="ctr"/>
            <a:endParaRPr lang="en-US" sz="1400" b="1" dirty="0">
              <a:solidFill>
                <a:schemeClr val="bg1"/>
              </a:solidFill>
            </a:endParaRPr>
          </a:p>
          <a:p>
            <a:pPr algn="ctr"/>
            <a:endParaRPr lang="en-US" sz="1400" b="1" dirty="0">
              <a:solidFill>
                <a:schemeClr val="bg1"/>
              </a:solidFill>
            </a:endParaRPr>
          </a:p>
          <a:p>
            <a:pPr algn="ctr"/>
            <a:r>
              <a:rPr lang="en-US" sz="1400" b="1" dirty="0">
                <a:solidFill>
                  <a:schemeClr val="bg1"/>
                </a:solidFill>
              </a:rPr>
              <a:t>Easy Stairz folds flat against the wall when not in use. </a:t>
            </a:r>
          </a:p>
          <a:p>
            <a:pPr algn="ctr"/>
            <a:endParaRPr lang="en-US" sz="1400" b="1" dirty="0">
              <a:solidFill>
                <a:schemeClr val="bg1"/>
              </a:solidFill>
            </a:endParaRPr>
          </a:p>
          <a:p>
            <a:pPr algn="ctr"/>
            <a:endParaRPr lang="en-US" sz="1400" b="1" dirty="0">
              <a:solidFill>
                <a:schemeClr val="bg1"/>
              </a:solidFill>
            </a:endParaRPr>
          </a:p>
        </p:txBody>
      </p:sp>
      <p:pic>
        <p:nvPicPr>
          <p:cNvPr id="1026" name="Picture 2" descr="C:\Users\ken\AppData\Local\Microsoft\Windows\Temporary Internet Files\Content.Outlook\TCOK066V\Easy Stairz Edited IMagw (2).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3023118" y="0"/>
            <a:ext cx="9168882" cy="7201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C9B681-124F-4253-A331-CA74FB6F5D39}"/>
              </a:ext>
            </a:extLst>
          </p:cNvPr>
          <p:cNvSpPr txBox="1"/>
          <p:nvPr/>
        </p:nvSpPr>
        <p:spPr>
          <a:xfrm>
            <a:off x="4068661" y="939567"/>
            <a:ext cx="1862356" cy="369332"/>
          </a:xfrm>
          <a:prstGeom prst="rect">
            <a:avLst/>
          </a:prstGeom>
          <a:solidFill>
            <a:schemeClr val="bg2">
              <a:lumMod val="50000"/>
            </a:schemeClr>
          </a:solidFill>
        </p:spPr>
        <p:txBody>
          <a:bodyPr wrap="square" rtlCol="0">
            <a:spAutoFit/>
          </a:bodyPr>
          <a:lstStyle/>
          <a:p>
            <a:r>
              <a:rPr lang="en-US" dirty="0"/>
              <a:t>Click </a:t>
            </a:r>
            <a:r>
              <a:rPr lang="en-US" dirty="0">
                <a:hlinkClick r:id="rId4"/>
              </a:rPr>
              <a:t>for</a:t>
            </a:r>
            <a:r>
              <a:rPr lang="en-US" dirty="0"/>
              <a:t> video</a:t>
            </a:r>
          </a:p>
        </p:txBody>
      </p:sp>
    </p:spTree>
    <p:extLst>
      <p:ext uri="{BB962C8B-B14F-4D97-AF65-F5344CB8AC3E}">
        <p14:creationId xmlns:p14="http://schemas.microsoft.com/office/powerpoint/2010/main" val="192480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tai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stai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stai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looking down a steep flight of stai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8485159" cy="6736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85159" y="0"/>
            <a:ext cx="3706841" cy="6863417"/>
          </a:xfrm>
          <a:prstGeom prst="rect">
            <a:avLst/>
          </a:prstGeom>
          <a:solidFill>
            <a:schemeClr val="bg2">
              <a:lumMod val="40000"/>
              <a:lumOff val="60000"/>
            </a:schemeClr>
          </a:solidFill>
        </p:spPr>
        <p:txBody>
          <a:bodyPr wrap="square" rtlCol="0">
            <a:spAutoFit/>
          </a:bodyPr>
          <a:lstStyle/>
          <a:p>
            <a:r>
              <a:rPr lang="en-US" dirty="0"/>
              <a:t>For Sam, this is a </a:t>
            </a:r>
            <a:r>
              <a:rPr lang="en-US" dirty="0">
                <a:solidFill>
                  <a:srgbClr val="C00000"/>
                </a:solidFill>
              </a:rPr>
              <a:t>SCARY</a:t>
            </a:r>
            <a:r>
              <a:rPr lang="en-US" dirty="0"/>
              <a:t> and </a:t>
            </a:r>
            <a:r>
              <a:rPr lang="en-US" dirty="0">
                <a:solidFill>
                  <a:srgbClr val="C00000"/>
                </a:solidFill>
              </a:rPr>
              <a:t>Dangerous</a:t>
            </a:r>
            <a:r>
              <a:rPr lang="en-US" dirty="0"/>
              <a:t> trip upstairs.  There’s no safety net to catch him if he tires or his grip weakens. </a:t>
            </a:r>
          </a:p>
          <a:p>
            <a:endParaRPr lang="en-US" dirty="0"/>
          </a:p>
          <a:p>
            <a:r>
              <a:rPr lang="en-US" dirty="0"/>
              <a:t>Going Downstairs is even more difficult and dangerous.  Thoughts of Sam’s grip giving way, failing; tumbling headfirst down a flight of stairs…  </a:t>
            </a:r>
          </a:p>
          <a:p>
            <a:endParaRPr lang="en-US" dirty="0"/>
          </a:p>
          <a:p>
            <a:endParaRPr lang="en-US" dirty="0"/>
          </a:p>
          <a:p>
            <a:pPr marL="285750" indent="-285750">
              <a:buFont typeface="Arial" panose="020B0604020202020204" pitchFamily="34" charset="0"/>
              <a:buChar char="•"/>
            </a:pPr>
            <a:r>
              <a:rPr lang="en-US" sz="1600" dirty="0"/>
              <a:t>What if I fall?</a:t>
            </a:r>
          </a:p>
          <a:p>
            <a:pPr marL="285750" indent="-285750">
              <a:buFont typeface="Arial" panose="020B0604020202020204" pitchFamily="34" charset="0"/>
              <a:buChar char="•"/>
            </a:pPr>
            <a:r>
              <a:rPr lang="en-US" sz="1600" dirty="0"/>
              <a:t> If I go downstairs to the kitchen, will I be able to return all the way upstairs to my bed?</a:t>
            </a:r>
          </a:p>
          <a:p>
            <a:pPr marL="285750" indent="-285750">
              <a:buFont typeface="Arial" panose="020B0604020202020204" pitchFamily="34" charset="0"/>
              <a:buChar char="•"/>
            </a:pPr>
            <a:r>
              <a:rPr lang="en-US" sz="1600" dirty="0"/>
              <a:t>I better stay downstairs because I can’t ever answer the door in time from upstairs</a:t>
            </a:r>
          </a:p>
          <a:p>
            <a:pPr marL="285750" indent="-285750">
              <a:buFont typeface="Arial" panose="020B0604020202020204" pitchFamily="34" charset="0"/>
              <a:buChar char="•"/>
            </a:pPr>
            <a:r>
              <a:rPr lang="en-US" sz="1600" dirty="0"/>
              <a:t>If there’s a fire, and I’m alone, how will I be able to get downstairs?  I’d better start sleeping in the living room.</a:t>
            </a:r>
          </a:p>
          <a:p>
            <a:pPr marL="285750" indent="-285750">
              <a:buFont typeface="Arial" panose="020B0604020202020204" pitchFamily="34" charset="0"/>
              <a:buChar char="•"/>
            </a:pPr>
            <a:r>
              <a:rPr lang="en-US" sz="1600" dirty="0"/>
              <a:t>Climbing up and down stairs is simply too tiring for me without some assistance.  </a:t>
            </a:r>
          </a:p>
          <a:p>
            <a:pPr marL="285750" indent="-285750">
              <a:buFont typeface="Arial" panose="020B0604020202020204" pitchFamily="34" charset="0"/>
              <a:buChar char="•"/>
            </a:pPr>
            <a:endParaRPr lang="en-US" sz="1600" dirty="0"/>
          </a:p>
        </p:txBody>
      </p:sp>
      <p:sp>
        <p:nvSpPr>
          <p:cNvPr id="8" name="TextBox 7"/>
          <p:cNvSpPr txBox="1"/>
          <p:nvPr/>
        </p:nvSpPr>
        <p:spPr>
          <a:xfrm>
            <a:off x="8818698" y="2916195"/>
            <a:ext cx="3039762" cy="369332"/>
          </a:xfrm>
          <a:prstGeom prst="rect">
            <a:avLst/>
          </a:prstGeom>
          <a:noFill/>
        </p:spPr>
        <p:txBody>
          <a:bodyPr wrap="square" rtlCol="0">
            <a:spAutoFit/>
          </a:bodyPr>
          <a:lstStyle/>
          <a:p>
            <a:r>
              <a:rPr lang="en-US" dirty="0">
                <a:hlinkClick r:id="rId3"/>
              </a:rPr>
              <a:t>http://www.easystairz.com</a:t>
            </a:r>
            <a:endParaRPr lang="en-US" dirty="0"/>
          </a:p>
        </p:txBody>
      </p:sp>
    </p:spTree>
    <p:extLst>
      <p:ext uri="{BB962C8B-B14F-4D97-AF65-F5344CB8AC3E}">
        <p14:creationId xmlns:p14="http://schemas.microsoft.com/office/powerpoint/2010/main" val="204353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going down stai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7998" y="0"/>
            <a:ext cx="5334002" cy="7017306"/>
          </a:xfrm>
          <a:prstGeom prst="rect">
            <a:avLst/>
          </a:prstGeom>
          <a:solidFill>
            <a:schemeClr val="bg2">
              <a:lumMod val="40000"/>
              <a:lumOff val="60000"/>
            </a:schemeClr>
          </a:solidFill>
        </p:spPr>
        <p:txBody>
          <a:bodyPr wrap="square" rtlCol="0">
            <a:spAutoFit/>
          </a:bodyPr>
          <a:lstStyle/>
          <a:p>
            <a:r>
              <a:rPr lang="en-US" dirty="0"/>
              <a:t>For a Senior Citizen or other vulnerable person, this flight of stairs is a THREAT!</a:t>
            </a:r>
          </a:p>
          <a:p>
            <a:endParaRPr lang="en-US" dirty="0"/>
          </a:p>
          <a:p>
            <a:r>
              <a:rPr lang="en-US" dirty="0"/>
              <a:t>How do I get out of my house if there’s a Fire or Medical Emergency?  </a:t>
            </a:r>
          </a:p>
          <a:p>
            <a:endParaRPr lang="en-US" dirty="0"/>
          </a:p>
          <a:p>
            <a:r>
              <a:rPr lang="en-US" dirty="0"/>
              <a:t>I need to be able to move quickly and safely down the stairs.  But I don’t have the strength or balance or endurance to manage stairs by myself.  </a:t>
            </a:r>
          </a:p>
          <a:p>
            <a:endParaRPr lang="en-US" dirty="0"/>
          </a:p>
          <a:p>
            <a:r>
              <a:rPr lang="en-US" dirty="0"/>
              <a:t>Do I need to sell my house, move downstairs to the living room, move in with my kids, move to an apartment house?</a:t>
            </a:r>
          </a:p>
          <a:p>
            <a:endParaRPr lang="en-US" dirty="0"/>
          </a:p>
          <a:p>
            <a:r>
              <a:rPr lang="en-US" dirty="0"/>
              <a:t>Well, I can’t move quickly and safely when there’s not a fire AND I can’t afford an electric chair rider.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405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en\AppData\Local\Microsoft\Windows\Temporary Internet Files\Content.Outlook\TCOK066V\easy stairs displa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061" y="546100"/>
            <a:ext cx="5836039" cy="583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7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2392" y="205273"/>
            <a:ext cx="10795518" cy="1815882"/>
          </a:xfrm>
          <a:prstGeom prst="rect">
            <a:avLst/>
          </a:prstGeom>
          <a:noFill/>
        </p:spPr>
        <p:txBody>
          <a:bodyPr wrap="square" rtlCol="0">
            <a:spAutoFit/>
          </a:bodyPr>
          <a:lstStyle/>
          <a:p>
            <a:pPr algn="ctr"/>
            <a:r>
              <a:rPr lang="en-US" sz="2800" dirty="0"/>
              <a:t>Easy Stairz is a patented device that allows Vulnerable populations (seniors and others that struggle to ascend and descend flights of stairs easily and safely) the security of being able to navigate stairs when elevators are not available.</a:t>
            </a:r>
          </a:p>
        </p:txBody>
      </p:sp>
      <p:sp>
        <p:nvSpPr>
          <p:cNvPr id="5" name="TextBox 4"/>
          <p:cNvSpPr txBox="1"/>
          <p:nvPr/>
        </p:nvSpPr>
        <p:spPr>
          <a:xfrm>
            <a:off x="486032" y="3039762"/>
            <a:ext cx="11013990" cy="3693319"/>
          </a:xfrm>
          <a:prstGeom prst="rect">
            <a:avLst/>
          </a:prstGeom>
          <a:noFill/>
        </p:spPr>
        <p:txBody>
          <a:bodyPr wrap="square" rtlCol="0">
            <a:spAutoFit/>
          </a:bodyPr>
          <a:lstStyle/>
          <a:p>
            <a:r>
              <a:rPr lang="en-US" dirty="0"/>
              <a:t>Owned, Manufactured and Distributed by Living Well Innovations</a:t>
            </a:r>
          </a:p>
          <a:p>
            <a:endParaRPr lang="en-US" dirty="0"/>
          </a:p>
          <a:p>
            <a:r>
              <a:rPr lang="en-US" dirty="0"/>
              <a:t>Visit us @ </a:t>
            </a:r>
            <a:r>
              <a:rPr lang="en-US" dirty="0">
                <a:hlinkClick r:id="rId2"/>
              </a:rPr>
              <a:t>http://www.easystairz.com</a:t>
            </a:r>
            <a:endParaRPr lang="en-US" dirty="0"/>
          </a:p>
          <a:p>
            <a:endParaRPr lang="en-US" dirty="0"/>
          </a:p>
          <a:p>
            <a:r>
              <a:rPr lang="en-US" dirty="0"/>
              <a:t>Contact: 											</a:t>
            </a:r>
          </a:p>
          <a:p>
            <a:r>
              <a:rPr lang="en-US" dirty="0"/>
              <a:t>Richard Danziger				</a:t>
            </a:r>
          </a:p>
          <a:p>
            <a:r>
              <a:rPr lang="en-US" dirty="0"/>
              <a:t>631-273-3330 x 202				</a:t>
            </a:r>
          </a:p>
          <a:p>
            <a:r>
              <a:rPr lang="en-US" dirty="0">
                <a:hlinkClick r:id="rId3"/>
              </a:rPr>
              <a:t>richard@lwiassoc.com</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359514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TM04033923[[fn=Depth]]</Template>
  <TotalTime>2552</TotalTime>
  <Words>440</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Corbel</vt:lpstr>
      <vt:lpstr>Depth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Danziger</dc:creator>
  <cp:lastModifiedBy>Richard Danziger</cp:lastModifiedBy>
  <cp:revision>36</cp:revision>
  <dcterms:created xsi:type="dcterms:W3CDTF">2019-04-02T23:07:10Z</dcterms:created>
  <dcterms:modified xsi:type="dcterms:W3CDTF">2021-11-05T15:27:22Z</dcterms:modified>
</cp:coreProperties>
</file>